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31"/>
  </p:notesMasterIdLst>
  <p:handoutMasterIdLst>
    <p:handoutMasterId r:id="rId32"/>
  </p:handoutMasterIdLst>
  <p:sldIdLst>
    <p:sldId id="294" r:id="rId2"/>
    <p:sldId id="358" r:id="rId3"/>
    <p:sldId id="275" r:id="rId4"/>
    <p:sldId id="299" r:id="rId5"/>
    <p:sldId id="327" r:id="rId6"/>
    <p:sldId id="325" r:id="rId7"/>
    <p:sldId id="326" r:id="rId8"/>
    <p:sldId id="300" r:id="rId9"/>
    <p:sldId id="333" r:id="rId10"/>
    <p:sldId id="336" r:id="rId11"/>
    <p:sldId id="335" r:id="rId12"/>
    <p:sldId id="337" r:id="rId13"/>
    <p:sldId id="338" r:id="rId14"/>
    <p:sldId id="341" r:id="rId15"/>
    <p:sldId id="340" r:id="rId16"/>
    <p:sldId id="342" r:id="rId17"/>
    <p:sldId id="345" r:id="rId18"/>
    <p:sldId id="344" r:id="rId19"/>
    <p:sldId id="343" r:id="rId20"/>
    <p:sldId id="352" r:id="rId21"/>
    <p:sldId id="356" r:id="rId22"/>
    <p:sldId id="355" r:id="rId23"/>
    <p:sldId id="357" r:id="rId24"/>
    <p:sldId id="346" r:id="rId25"/>
    <p:sldId id="347" r:id="rId26"/>
    <p:sldId id="348" r:id="rId27"/>
    <p:sldId id="349" r:id="rId28"/>
    <p:sldId id="350" r:id="rId29"/>
    <p:sldId id="351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B050"/>
    <a:srgbClr val="800080"/>
    <a:srgbClr val="004C97"/>
    <a:srgbClr val="404040"/>
    <a:srgbClr val="3873AE"/>
    <a:srgbClr val="A8C2DC"/>
    <a:srgbClr val="00FF00"/>
    <a:srgbClr val="99D6EA"/>
    <a:srgbClr val="A45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8F7FF5-E96E-0971-D261-0CF562BA29B9}" v="216" dt="2025-01-30T20:06:43.424"/>
    <p1510:client id="{30AC2397-9F76-4E1D-8773-CA6D432DAD02}" v="118" dt="2025-01-29T23:48:47.54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3"/>
  </p:normalViewPr>
  <p:slideViewPr>
    <p:cSldViewPr snapToGrid="0" snapToObjects="1" showGuides="1">
      <p:cViewPr varScale="1">
        <p:scale>
          <a:sx n="65" d="100"/>
          <a:sy n="65" d="100"/>
        </p:scale>
        <p:origin x="1056" y="7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4862732"/>
            <a:ext cx="8499231" cy="1390219"/>
          </a:xfrm>
        </p:spPr>
        <p:txBody>
          <a:bodyPr/>
          <a:lstStyle/>
          <a:p>
            <a:endParaRPr lang="en-US" b="1" dirty="0"/>
          </a:p>
          <a:p>
            <a:r>
              <a:rPr lang="en-US" sz="2400" b="1" dirty="0"/>
              <a:t>Ram C. Dhuley (updates by Greg Tatkowski) </a:t>
            </a:r>
            <a:r>
              <a:rPr lang="en-US" sz="2400" dirty="0"/>
              <a:t>	</a:t>
            </a:r>
          </a:p>
          <a:p>
            <a:r>
              <a:rPr lang="en-US" dirty="0"/>
              <a:t>USPAS – Cryogenic Engineering</a:t>
            </a:r>
          </a:p>
          <a:p>
            <a:r>
              <a:rPr lang="en-US" dirty="0"/>
              <a:t>February 3 – February 7, 2025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7836876" cy="1003049"/>
          </a:xfrm>
        </p:spPr>
        <p:txBody>
          <a:bodyPr>
            <a:noAutofit/>
          </a:bodyPr>
          <a:lstStyle/>
          <a:p>
            <a:r>
              <a:rPr lang="en-US" dirty="0"/>
              <a:t>Test Stand Design for magnets and SRF cavities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21DAE8C-533E-4FC2-827C-B25F2D1DFEA0}"/>
              </a:ext>
            </a:extLst>
          </p:cNvPr>
          <p:cNvGrpSpPr/>
          <p:nvPr/>
        </p:nvGrpSpPr>
        <p:grpSpPr>
          <a:xfrm>
            <a:off x="304800" y="702910"/>
            <a:ext cx="4058194" cy="5444709"/>
            <a:chOff x="304800" y="702910"/>
            <a:chExt cx="4058194" cy="5444709"/>
          </a:xfrm>
        </p:grpSpPr>
        <p:pic>
          <p:nvPicPr>
            <p:cNvPr id="6" name="Picture 4" descr="VMTFinsertAssy">
              <a:extLst>
                <a:ext uri="{FF2B5EF4-FFF2-40B4-BE49-F238E27FC236}">
                  <a16:creationId xmlns:a16="http://schemas.microsoft.com/office/drawing/2014/main" id="{C4EBDFD9-4011-4473-8F45-DD7503C38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702910"/>
              <a:ext cx="4058194" cy="5162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C215EE7-A3ED-429D-98AD-CFB48281CED4}"/>
                </a:ext>
              </a:extLst>
            </p:cNvPr>
            <p:cNvSpPr txBox="1"/>
            <p:nvPr/>
          </p:nvSpPr>
          <p:spPr>
            <a:xfrm>
              <a:off x="315283" y="5809065"/>
              <a:ext cx="40477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Double bath dewar for magnet test at Fermilab</a:t>
              </a: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Double bath dewar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E4EE571-B8B1-4AAB-A082-DE2D4136E58F}"/>
              </a:ext>
            </a:extLst>
          </p:cNvPr>
          <p:cNvSpPr txBox="1">
            <a:spLocks noChangeArrowheads="1"/>
          </p:cNvSpPr>
          <p:nvPr/>
        </p:nvSpPr>
        <p:spPr>
          <a:xfrm>
            <a:off x="5562600" y="889345"/>
            <a:ext cx="3276600" cy="497581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Top plate</a:t>
            </a:r>
          </a:p>
          <a:p>
            <a:pPr marL="0" indent="0">
              <a:buNone/>
              <a:defRPr/>
            </a:pPr>
            <a:endParaRPr lang="en-US" sz="2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Closed-foam (</a:t>
            </a:r>
            <a:r>
              <a:rPr lang="en-US" sz="28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Rohacel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insulation </a:t>
            </a:r>
          </a:p>
          <a:p>
            <a:pPr marL="0" indent="0">
              <a:buNone/>
              <a:defRPr/>
            </a:pPr>
            <a:endParaRPr lang="en-US" sz="2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4.4 K vapor space </a:t>
            </a:r>
          </a:p>
          <a:p>
            <a:pPr marL="0" indent="0">
              <a:buNone/>
              <a:defRPr/>
            </a:pPr>
            <a:endParaRPr lang="en-US" sz="2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Lambda plate </a:t>
            </a:r>
          </a:p>
          <a:p>
            <a:pPr marL="0" indent="0">
              <a:buNone/>
              <a:defRPr/>
            </a:pPr>
            <a:endParaRPr lang="en-US" sz="2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Magnet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806DB57E-C68A-484B-BE4E-C2577D7AF1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53640" y="1203395"/>
            <a:ext cx="2910840" cy="48146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6D2238E0-140E-4DBC-8E33-0CB9669EE1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09800" y="1842447"/>
            <a:ext cx="3093720" cy="41290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0FA523AE-9360-4213-B377-5D8A02D9522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81200" y="2481713"/>
            <a:ext cx="3383280" cy="10258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D8E64758-51BE-457E-AD0A-685E1D2657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09800" y="2841741"/>
            <a:ext cx="3154680" cy="17151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45C9A4E0-6AB0-4990-81CF-78BF4922BE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81198" y="4067265"/>
            <a:ext cx="3383279" cy="158734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915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Double bath dewar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E99882-984B-46A9-9E73-C2D4D2844A56}"/>
              </a:ext>
            </a:extLst>
          </p:cNvPr>
          <p:cNvSpPr txBox="1">
            <a:spLocks noChangeArrowheads="1"/>
          </p:cNvSpPr>
          <p:nvPr/>
        </p:nvSpPr>
        <p:spPr>
          <a:xfrm>
            <a:off x="5016659" y="884301"/>
            <a:ext cx="3898741" cy="438585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Lambda plate and seal (blue) </a:t>
            </a:r>
          </a:p>
          <a:p>
            <a:pPr lvl="1">
              <a:defRPr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Need not be hermetically tight </a:t>
            </a:r>
          </a:p>
          <a:p>
            <a:pPr lvl="1">
              <a:defRPr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Key feature is to provide long, thin path for heat transport</a:t>
            </a:r>
          </a:p>
          <a:p>
            <a:pPr lvl="1">
              <a:defRPr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Flat seal rather than “knife-edge”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2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Intermediate support plate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2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Copper cladding around magnet (for cooldown)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B78D5B-076F-4C3A-8C35-D4A224A9A753}"/>
              </a:ext>
            </a:extLst>
          </p:cNvPr>
          <p:cNvGrpSpPr/>
          <p:nvPr/>
        </p:nvGrpSpPr>
        <p:grpSpPr>
          <a:xfrm>
            <a:off x="354933" y="772584"/>
            <a:ext cx="4047711" cy="5530222"/>
            <a:chOff x="354933" y="772584"/>
            <a:chExt cx="4047711" cy="5530222"/>
          </a:xfrm>
        </p:grpSpPr>
        <p:pic>
          <p:nvPicPr>
            <p:cNvPr id="7" name="Picture 4" descr="P005011">
              <a:extLst>
                <a:ext uri="{FF2B5EF4-FFF2-40B4-BE49-F238E27FC236}">
                  <a16:creationId xmlns:a16="http://schemas.microsoft.com/office/drawing/2014/main" id="{6D760597-9E1C-4A2F-9708-F5CD23A72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19" y="772584"/>
              <a:ext cx="3898741" cy="5198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1B92D0-8CFD-4A00-9EDC-659D78964337}"/>
                </a:ext>
              </a:extLst>
            </p:cNvPr>
            <p:cNvSpPr txBox="1"/>
            <p:nvPr/>
          </p:nvSpPr>
          <p:spPr>
            <a:xfrm>
              <a:off x="354933" y="5964252"/>
              <a:ext cx="40477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Double bath dewar for magnet test at Fermilab</a:t>
              </a:r>
            </a:p>
          </p:txBody>
        </p:sp>
      </p:grpSp>
      <p:sp>
        <p:nvSpPr>
          <p:cNvPr id="10" name="Line 6">
            <a:extLst>
              <a:ext uri="{FF2B5EF4-FFF2-40B4-BE49-F238E27FC236}">
                <a16:creationId xmlns:a16="http://schemas.microsoft.com/office/drawing/2014/main" id="{86F16739-0D75-474B-9FBC-0B6E49DED4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66851" y="1071154"/>
            <a:ext cx="2344783" cy="8994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Line 6">
            <a:extLst>
              <a:ext uri="{FF2B5EF4-FFF2-40B4-BE49-F238E27FC236}">
                <a16:creationId xmlns:a16="http://schemas.microsoft.com/office/drawing/2014/main" id="{48C11340-85F5-4F19-AAA2-5B48FD7C80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54950" y="3299050"/>
            <a:ext cx="1956684" cy="113119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Line 6">
            <a:extLst>
              <a:ext uri="{FF2B5EF4-FFF2-40B4-BE49-F238E27FC236}">
                <a16:creationId xmlns:a16="http://schemas.microsoft.com/office/drawing/2014/main" id="{11CBA386-F5C8-43F1-A4FD-254B0F4D73F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20444" y="4631651"/>
            <a:ext cx="2344783" cy="72266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233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Double bath dewar – some issues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8" name="Rectangle 1027">
            <a:extLst>
              <a:ext uri="{FF2B5EF4-FFF2-40B4-BE49-F238E27FC236}">
                <a16:creationId xmlns:a16="http://schemas.microsoft.com/office/drawing/2014/main" id="{5ECC1DD0-DEB3-4DC9-B2CF-ACF1AA91108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68456"/>
            <a:ext cx="7772400" cy="409956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Less amount of superfluid than a saturated bath dewar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Need to be more aware of heat leaks</a:t>
            </a:r>
          </a:p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Heat transport via a “lambda” seal between normal and superfluid is a problem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Seal must be tight with long leak paths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Heat loads come from various sources, so  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difficult to distinguish lambda seal leak     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from others</a:t>
            </a:r>
          </a:p>
        </p:txBody>
      </p:sp>
    </p:spTree>
    <p:extLst>
      <p:ext uri="{BB962C8B-B14F-4D97-AF65-F5344CB8AC3E}">
        <p14:creationId xmlns:p14="http://schemas.microsoft.com/office/powerpoint/2010/main" val="3213599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Horizontal test stands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5A4E5-9F2F-77E2-0143-C627EEF03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622" y="2059998"/>
            <a:ext cx="3873211" cy="287655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5C61B94-8C6A-4798-8FC0-1424F6D08762}"/>
              </a:ext>
            </a:extLst>
          </p:cNvPr>
          <p:cNvSpPr txBox="1">
            <a:spLocks noChangeArrowheads="1"/>
          </p:cNvSpPr>
          <p:nvPr/>
        </p:nvSpPr>
        <p:spPr>
          <a:xfrm>
            <a:off x="633846" y="1104535"/>
            <a:ext cx="4620491" cy="4953000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rgbClr val="004C97"/>
                </a:solidFill>
                <a:latin typeface="Calibri Light"/>
                <a:cs typeface="Calibri Light"/>
              </a:rPr>
              <a:t>Horizontal -- simply as opposed to vertical orientation of a long magnet or SRF cavity in a typically vertically oriented dewar 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rgbClr val="004C97"/>
                </a:solidFill>
                <a:latin typeface="Calibri Light"/>
                <a:cs typeface="Calibri Light"/>
              </a:rPr>
              <a:t>Oftentimes used to test "dressed" SRF cavities, such as the one shown on the right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200" dirty="0">
                <a:solidFill>
                  <a:srgbClr val="800080"/>
                </a:solidFill>
                <a:latin typeface="Calibri Light"/>
                <a:ea typeface="Calibri Light"/>
                <a:cs typeface="Calibri Light"/>
              </a:rPr>
              <a:t>Source: M. Xu, et. al., Design of Beta=0.65, 5-Cell, 644 MHz Elliptical Cavity for FRIB Upgrade, doi:10.18429/JACoW-IPAC2018-THPAL035</a:t>
            </a:r>
            <a:endParaRPr lang="en-US" sz="1200">
              <a:solidFill>
                <a:srgbClr val="003087"/>
              </a:solidFill>
              <a:latin typeface="Calibri Light"/>
              <a:ea typeface="Calibri Light"/>
              <a:cs typeface="Calibri Light"/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rgbClr val="004C97"/>
                </a:solidFill>
                <a:latin typeface="Calibri Light"/>
                <a:cs typeface="Calibri Light"/>
              </a:rPr>
              <a:t>May consist of just end boxes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>
                <a:solidFill>
                  <a:srgbClr val="800080"/>
                </a:solidFill>
                <a:latin typeface="Calibri Light"/>
                <a:ea typeface="ＭＳ Ｐゴシック"/>
                <a:cs typeface="Calibri Light"/>
              </a:rPr>
              <a:t>A supply box for power and cryogens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>
                <a:solidFill>
                  <a:srgbClr val="800080"/>
                </a:solidFill>
                <a:latin typeface="Calibri Light"/>
                <a:ea typeface="ＭＳ Ｐゴシック"/>
                <a:cs typeface="Calibri Light"/>
              </a:rPr>
              <a:t>A turnaround box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>
                <a:solidFill>
                  <a:srgbClr val="800080"/>
                </a:solidFill>
                <a:latin typeface="Calibri Light"/>
                <a:ea typeface="ＭＳ Ｐゴシック"/>
                <a:cs typeface="Calibri Light"/>
              </a:rPr>
              <a:t>Test object in its own cryostat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>
                <a:solidFill>
                  <a:srgbClr val="800080"/>
                </a:solidFill>
                <a:latin typeface="Calibri Light"/>
                <a:ea typeface="ＭＳ Ｐゴシック"/>
                <a:cs typeface="Calibri Light"/>
              </a:rPr>
              <a:t>Interconnects to the end boxes 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rgbClr val="004C97"/>
                </a:solidFill>
                <a:latin typeface="Calibri Light"/>
                <a:cs typeface="Calibri Light"/>
              </a:rPr>
              <a:t>Or may be more like a horizontal vacuum chamber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rgbClr val="004C97"/>
                </a:solidFill>
                <a:latin typeface="Calibri Light"/>
                <a:cs typeface="Calibri Light"/>
              </a:rPr>
              <a:t>Like vertical test dewars, can provide saturated bath or subcooled liquid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A89E7-5E6B-2AD2-24CB-6655D1985178}"/>
              </a:ext>
            </a:extLst>
          </p:cNvPr>
          <p:cNvSpPr txBox="1"/>
          <p:nvPr/>
        </p:nvSpPr>
        <p:spPr>
          <a:xfrm>
            <a:off x="5683830" y="1799263"/>
            <a:ext cx="78821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>
                <a:solidFill>
                  <a:srgbClr val="800080"/>
                </a:solidFill>
                <a:latin typeface="Calibri Light"/>
                <a:cs typeface="Calibri Light"/>
              </a:rPr>
              <a:t>Helium vessel</a:t>
            </a:r>
            <a:endParaRPr lang="en-US" sz="1400" b="1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CAB4D2-8F45-3E36-CCD7-D358B5FEA4AC}"/>
              </a:ext>
            </a:extLst>
          </p:cNvPr>
          <p:cNvCxnSpPr>
            <a:cxnSpLocks/>
          </p:cNvCxnSpPr>
          <p:nvPr/>
        </p:nvCxnSpPr>
        <p:spPr>
          <a:xfrm>
            <a:off x="6282936" y="2316090"/>
            <a:ext cx="372911" cy="570777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835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SRF cavity test stand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5910460-22DC-4851-86F6-36489FFF1DB8}"/>
              </a:ext>
            </a:extLst>
          </p:cNvPr>
          <p:cNvSpPr txBox="1">
            <a:spLocks noChangeArrowheads="1"/>
          </p:cNvSpPr>
          <p:nvPr/>
        </p:nvSpPr>
        <p:spPr>
          <a:xfrm>
            <a:off x="636588" y="4490354"/>
            <a:ext cx="7767183" cy="163721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CAD rendering of vacuum chamber for SRF cavity tests at Fermilab</a:t>
            </a:r>
          </a:p>
          <a:p>
            <a:pPr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Designed for tests of RF cavities which are pre-installed into helium vessels</a:t>
            </a:r>
          </a:p>
        </p:txBody>
      </p:sp>
      <p:pic>
        <p:nvPicPr>
          <p:cNvPr id="6" name="Picture 4" descr="HorizCryoVessel2Dec05">
            <a:extLst>
              <a:ext uri="{FF2B5EF4-FFF2-40B4-BE49-F238E27FC236}">
                <a16:creationId xmlns:a16="http://schemas.microsoft.com/office/drawing/2014/main" id="{9BD44C3E-B203-4D63-8A7F-0640A1450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0625" y="907336"/>
            <a:ext cx="5662749" cy="358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44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SRF cavity test stand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47BE8B1-170D-4EFD-9CF7-37271BB1A447}"/>
              </a:ext>
            </a:extLst>
          </p:cNvPr>
          <p:cNvSpPr txBox="1">
            <a:spLocks noChangeArrowheads="1"/>
          </p:cNvSpPr>
          <p:nvPr/>
        </p:nvSpPr>
        <p:spPr>
          <a:xfrm>
            <a:off x="5538651" y="2643413"/>
            <a:ext cx="3137263" cy="157117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Helium vessel with RF cavity slides in, then </a:t>
            </a:r>
            <a:r>
              <a:rPr lang="en-US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cryo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pipes and RF coupler connected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BB6201-C2DB-4CED-91FB-2B11D38FB329}"/>
              </a:ext>
            </a:extLst>
          </p:cNvPr>
          <p:cNvGrpSpPr/>
          <p:nvPr/>
        </p:nvGrpSpPr>
        <p:grpSpPr>
          <a:xfrm>
            <a:off x="296092" y="1203860"/>
            <a:ext cx="4841966" cy="4529382"/>
            <a:chOff x="609600" y="890452"/>
            <a:chExt cx="4841966" cy="4529382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27D8C09-4045-4EE5-A67C-638AF5E8A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890452"/>
              <a:ext cx="4841966" cy="4280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EE9B1CB-E6A3-41E4-B0B1-6DE1963A8EF2}"/>
                </a:ext>
              </a:extLst>
            </p:cNvPr>
            <p:cNvSpPr txBox="1"/>
            <p:nvPr/>
          </p:nvSpPr>
          <p:spPr>
            <a:xfrm>
              <a:off x="928714" y="5050502"/>
              <a:ext cx="3402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Cavity loading end view of SRF HTS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5811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SRF cavity test stand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8A149D2-6CAC-422E-8AB3-08A694C15C5C}"/>
              </a:ext>
            </a:extLst>
          </p:cNvPr>
          <p:cNvSpPr txBox="1">
            <a:spLocks noChangeArrowheads="1"/>
          </p:cNvSpPr>
          <p:nvPr/>
        </p:nvSpPr>
        <p:spPr>
          <a:xfrm>
            <a:off x="6553200" y="1342231"/>
            <a:ext cx="2286000" cy="43434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Stainless vacuum shell </a:t>
            </a:r>
          </a:p>
          <a:p>
            <a:pPr>
              <a:defRPr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Rubber O-ring seals vacuum door </a:t>
            </a:r>
          </a:p>
          <a:p>
            <a:pPr>
              <a:defRPr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Copper thermal shields </a:t>
            </a:r>
          </a:p>
          <a:p>
            <a:pPr>
              <a:defRPr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Cryogenic piping in top </a:t>
            </a:r>
          </a:p>
          <a:p>
            <a:pPr>
              <a:defRPr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Indium metal seals connect cryogenic piping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AB971A-CB8B-46A8-A87F-708A5ACD9F1F}"/>
              </a:ext>
            </a:extLst>
          </p:cNvPr>
          <p:cNvGrpSpPr/>
          <p:nvPr/>
        </p:nvGrpSpPr>
        <p:grpSpPr>
          <a:xfrm>
            <a:off x="222250" y="1172369"/>
            <a:ext cx="6019800" cy="4921475"/>
            <a:chOff x="222250" y="1172369"/>
            <a:chExt cx="6019800" cy="4921475"/>
          </a:xfrm>
        </p:grpSpPr>
        <p:pic>
          <p:nvPicPr>
            <p:cNvPr id="7" name="Picture 5" descr="FermilabHTScryostat-1">
              <a:extLst>
                <a:ext uri="{FF2B5EF4-FFF2-40B4-BE49-F238E27FC236}">
                  <a16:creationId xmlns:a16="http://schemas.microsoft.com/office/drawing/2014/main" id="{15E7001B-C16C-4AB0-9669-F32A28F76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50" y="1172369"/>
              <a:ext cx="6019800" cy="4513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E4D2516-29C7-4793-B1AA-EAA63F74DACD}"/>
                </a:ext>
              </a:extLst>
            </p:cNvPr>
            <p:cNvSpPr/>
            <p:nvPr/>
          </p:nvSpPr>
          <p:spPr>
            <a:xfrm>
              <a:off x="1653416" y="5724512"/>
              <a:ext cx="31574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Fermilab SRF cavity test cryostat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4007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Horizontal test stand for magnets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FE7225-02A8-4507-BB9F-FF9BE9007BFB}"/>
              </a:ext>
            </a:extLst>
          </p:cNvPr>
          <p:cNvSpPr/>
          <p:nvPr/>
        </p:nvSpPr>
        <p:spPr>
          <a:xfrm>
            <a:off x="2186155" y="948538"/>
            <a:ext cx="4771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Magnet test stand 5 at Fermilab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4A82D-58EA-428B-9ED8-60DEAD9FB45F}"/>
              </a:ext>
            </a:extLst>
          </p:cNvPr>
          <p:cNvGrpSpPr/>
          <p:nvPr/>
        </p:nvGrpSpPr>
        <p:grpSpPr>
          <a:xfrm>
            <a:off x="1062446" y="1450130"/>
            <a:ext cx="7086600" cy="4722813"/>
            <a:chOff x="1062446" y="1450130"/>
            <a:chExt cx="7086600" cy="4722813"/>
          </a:xfrm>
        </p:grpSpPr>
        <p:pic>
          <p:nvPicPr>
            <p:cNvPr id="8" name="Picture 4" descr="Stands4-6s">
              <a:extLst>
                <a:ext uri="{FF2B5EF4-FFF2-40B4-BE49-F238E27FC236}">
                  <a16:creationId xmlns:a16="http://schemas.microsoft.com/office/drawing/2014/main" id="{941BB350-0D7B-46D5-B8B3-BB83FFA1E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446" y="1450130"/>
              <a:ext cx="7086600" cy="472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37A9E95-1F2E-4B9D-89A4-24620450EE83}"/>
                </a:ext>
              </a:extLst>
            </p:cNvPr>
            <p:cNvSpPr txBox="1"/>
            <p:nvPr/>
          </p:nvSpPr>
          <p:spPr>
            <a:xfrm>
              <a:off x="3030583" y="3918858"/>
              <a:ext cx="2015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Dipole magnet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6D78D3-2899-45F5-96A8-10A49F9C8BDA}"/>
                </a:ext>
              </a:extLst>
            </p:cNvPr>
            <p:cNvSpPr txBox="1"/>
            <p:nvPr/>
          </p:nvSpPr>
          <p:spPr>
            <a:xfrm>
              <a:off x="6598036" y="1763862"/>
              <a:ext cx="1419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Test stand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333D024-F562-4E3A-A77F-CD385675918C}"/>
                </a:ext>
              </a:extLst>
            </p:cNvPr>
            <p:cNvCxnSpPr/>
            <p:nvPr/>
          </p:nvCxnSpPr>
          <p:spPr>
            <a:xfrm flipH="1">
              <a:off x="6818811" y="2225527"/>
              <a:ext cx="548640" cy="55250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DA3D6A4-7A64-441E-ABD5-215FA263FF5C}"/>
                </a:ext>
              </a:extLst>
            </p:cNvPr>
            <p:cNvCxnSpPr>
              <a:cxnSpLocks/>
            </p:cNvCxnSpPr>
            <p:nvPr/>
          </p:nvCxnSpPr>
          <p:spPr>
            <a:xfrm>
              <a:off x="4971064" y="4249940"/>
              <a:ext cx="881096" cy="46185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1495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Horizontal test stand for magnets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Rectangle 1027">
            <a:extLst>
              <a:ext uri="{FF2B5EF4-FFF2-40B4-BE49-F238E27FC236}">
                <a16:creationId xmlns:a16="http://schemas.microsoft.com/office/drawing/2014/main" id="{607B4858-D953-49C2-809E-A4481809CB7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752600"/>
            <a:ext cx="7772400" cy="328095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Fermilab’s first superfluid magnet test stand at commissioned in the 1980</a:t>
            </a:r>
            <a:r>
              <a:rPr lang="ja-JP" alt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’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 </a:t>
            </a:r>
          </a:p>
          <a:p>
            <a:pPr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Provided stagnant or forced flow operation </a:t>
            </a:r>
          </a:p>
          <a:p>
            <a:pPr lvl="1"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Liquid helium 4.5 K to 1.8 K </a:t>
            </a:r>
          </a:p>
          <a:p>
            <a:pPr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Illustrates use of local test stand heat exchangers in combination with large warm vacuum pumps to provide superfluid helium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FEF657-5731-4A0C-B924-723C8FBE9DB5}"/>
              </a:ext>
            </a:extLst>
          </p:cNvPr>
          <p:cNvSpPr/>
          <p:nvPr/>
        </p:nvSpPr>
        <p:spPr>
          <a:xfrm>
            <a:off x="2186155" y="948538"/>
            <a:ext cx="4771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Magnet test stand 5 at Fermilab</a:t>
            </a:r>
          </a:p>
        </p:txBody>
      </p:sp>
    </p:spTree>
    <p:extLst>
      <p:ext uri="{BB962C8B-B14F-4D97-AF65-F5344CB8AC3E}">
        <p14:creationId xmlns:p14="http://schemas.microsoft.com/office/powerpoint/2010/main" val="1603892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Providing 2 K on a test stand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8" name="Rectangle 1027">
            <a:extLst>
              <a:ext uri="{FF2B5EF4-FFF2-40B4-BE49-F238E27FC236}">
                <a16:creationId xmlns:a16="http://schemas.microsoft.com/office/drawing/2014/main" id="{30DFDC88-FE08-4287-8EB9-AA8903333C2D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752600"/>
            <a:ext cx="7772400" cy="322870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8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 stand refrigeration requirements are typically small 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large, 2 K cryoplant will not be available 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4.5 K helium from either a small liquefier or storage </a:t>
            </a:r>
            <a:r>
              <a:rPr lang="en-US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dewars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will provide refrigeration 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Room-temperature vacuum pumps provide the low pressure for the low temperature helium (below 4.2 K) 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Small heat exchangers may be incorporated for continuous fill duty </a:t>
            </a:r>
          </a:p>
        </p:txBody>
      </p:sp>
    </p:spTree>
    <p:extLst>
      <p:ext uri="{BB962C8B-B14F-4D97-AF65-F5344CB8AC3E}">
        <p14:creationId xmlns:p14="http://schemas.microsoft.com/office/powerpoint/2010/main" val="1141437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Content courtesy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3CB6BAF-9B0D-4B51-86BF-3781126242A8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926773"/>
            <a:ext cx="7848600" cy="200079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Tom Peterson of SLAC, USA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much of the material on VTS and HTS test stands</a:t>
            </a:r>
          </a:p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Andrew May of STFC Daresbury, UK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material on horizontal VTS at STFC Daresbury</a:t>
            </a:r>
          </a:p>
        </p:txBody>
      </p:sp>
    </p:spTree>
    <p:extLst>
      <p:ext uri="{BB962C8B-B14F-4D97-AF65-F5344CB8AC3E}">
        <p14:creationId xmlns:p14="http://schemas.microsoft.com/office/powerpoint/2010/main" val="1736708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“Horizontal” VTS at STFC Daresbury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DE048D-6E2B-4AC7-9633-898611933FBA}"/>
              </a:ext>
            </a:extLst>
          </p:cNvPr>
          <p:cNvSpPr/>
          <p:nvPr/>
        </p:nvSpPr>
        <p:spPr>
          <a:xfrm>
            <a:off x="212633" y="1331160"/>
            <a:ext cx="37202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K RF testing of ESS high-β cavities in a conventional bulk LHe bath cryostat would require </a:t>
            </a:r>
            <a:r>
              <a:rPr lang="en-GB" sz="20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~7500 L LHe</a:t>
            </a:r>
            <a:r>
              <a:rPr lang="en-GB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per test and </a:t>
            </a:r>
            <a:r>
              <a:rPr lang="en-GB" sz="2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GHe</a:t>
            </a:r>
            <a:r>
              <a:rPr lang="en-GB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handling for ~</a:t>
            </a:r>
            <a:r>
              <a:rPr lang="en-GB" sz="20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 g/s </a:t>
            </a:r>
          </a:p>
          <a:p>
            <a:endParaRPr lang="en-GB" sz="20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Instead, developed a VTF that tests 3x </a:t>
            </a:r>
            <a:r>
              <a:rPr lang="en-GB" sz="2000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jacketed</a:t>
            </a:r>
            <a:r>
              <a:rPr lang="en-GB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cavities (~50 L each) mounted horizontally and connected to common header tank (~200 L) and fill/pumping line requiring </a:t>
            </a:r>
            <a:r>
              <a:rPr lang="en-GB" sz="20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~1500 L</a:t>
            </a:r>
            <a:r>
              <a:rPr lang="en-GB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per test with </a:t>
            </a:r>
            <a:r>
              <a:rPr lang="en-GB" sz="20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&lt;2 g/s </a:t>
            </a:r>
            <a:r>
              <a:rPr lang="en-GB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steady state under static load</a:t>
            </a:r>
          </a:p>
          <a:p>
            <a:endParaRPr lang="en-GB" sz="20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C29110-5AB4-44E5-ABD1-73A80079C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37" y="1345801"/>
            <a:ext cx="3271837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ight Arrow 5">
            <a:extLst>
              <a:ext uri="{FF2B5EF4-FFF2-40B4-BE49-F238E27FC236}">
                <a16:creationId xmlns:a16="http://schemas.microsoft.com/office/drawing/2014/main" id="{AF7A66BD-6BC9-4618-BE80-99232E0E5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337" y="3349226"/>
            <a:ext cx="555625" cy="442913"/>
          </a:xfrm>
          <a:prstGeom prst="rightArrow">
            <a:avLst>
              <a:gd name="adj1" fmla="val 50000"/>
              <a:gd name="adj2" fmla="val 4988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charset="0"/>
                <a:ea typeface="ヒラギノ角ゴ Pro W3" charset="-128"/>
                <a:cs typeface="Calibri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  <a:cs typeface="Calibri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  <a:cs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  <a:cs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  <a:cs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  <a:cs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  <a:cs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>
              <a:latin typeface="Lucida Grande" charset="0"/>
              <a:cs typeface="ヒラギノ角ゴ Pro W3" charset="-128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6F82DB0-7917-4713-B44E-06C676AF2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3"/>
          <a:stretch/>
        </p:blipFill>
        <p:spPr bwMode="auto">
          <a:xfrm>
            <a:off x="3979123" y="1052114"/>
            <a:ext cx="1865159" cy="474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accent1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370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“Horizontal” VTS at STFC Daresbury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06518C-D250-47CC-8643-F99A910F00B4}"/>
              </a:ext>
            </a:extLst>
          </p:cNvPr>
          <p:cNvSpPr/>
          <p:nvPr/>
        </p:nvSpPr>
        <p:spPr>
          <a:xfrm>
            <a:off x="222250" y="1089537"/>
            <a:ext cx="38247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Pair of identical inserts with common cryostat (OVC and IVC, thermal shielding, magnetic shielding) to allow simultaneous testing and preparation of next set of cavities</a:t>
            </a:r>
          </a:p>
          <a:p>
            <a:endParaRPr lang="en-GB" sz="20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Air Liquide </a:t>
            </a:r>
            <a:r>
              <a:rPr lang="en-GB" sz="2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Helial</a:t>
            </a:r>
            <a:r>
              <a:rPr lang="en-GB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ML </a:t>
            </a:r>
            <a:r>
              <a:rPr lang="en-GB" sz="2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cryoplant</a:t>
            </a:r>
            <a:r>
              <a:rPr lang="en-GB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provides ~130 L LHe/hour and ~2 g/s </a:t>
            </a:r>
            <a:r>
              <a:rPr lang="en-GB" sz="2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GHe</a:t>
            </a:r>
            <a:r>
              <a:rPr lang="en-GB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at 50 K</a:t>
            </a:r>
          </a:p>
          <a:p>
            <a:endParaRPr lang="en-GB" sz="20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K pumps providing &gt;1 g/s @ 30 mbar (2 K) with additional capacity to be installed 2021</a:t>
            </a:r>
          </a:p>
          <a:p>
            <a:endParaRPr lang="en-GB" sz="20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Recovery circuit =&gt; closed-cycle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57A89E-96FD-433F-945C-15E3CC4DD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0" b="20215"/>
          <a:stretch/>
        </p:blipFill>
        <p:spPr>
          <a:xfrm rot="5400000">
            <a:off x="3076700" y="2422244"/>
            <a:ext cx="4837063" cy="2339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8AF69-49E4-4E93-86A3-95872D194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1714" r="7258" b="1281"/>
          <a:stretch/>
        </p:blipFill>
        <p:spPr>
          <a:xfrm>
            <a:off x="6943454" y="998622"/>
            <a:ext cx="2037806" cy="51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80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Cryogen-free test stand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645493-124B-4A2E-991C-552B3E8D5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58"/>
          <a:stretch/>
        </p:blipFill>
        <p:spPr>
          <a:xfrm>
            <a:off x="470107" y="764116"/>
            <a:ext cx="8146844" cy="451769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29EB269E-F167-4AB0-AA6F-DB02E4FBAD03}"/>
              </a:ext>
            </a:extLst>
          </p:cNvPr>
          <p:cNvSpPr/>
          <p:nvPr/>
        </p:nvSpPr>
        <p:spPr>
          <a:xfrm>
            <a:off x="-2876" y="5342766"/>
            <a:ext cx="9147766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800" dirty="0">
                <a:solidFill>
                  <a:srgbClr val="004C97"/>
                </a:solidFill>
                <a:latin typeface="Calibri Light"/>
                <a:cs typeface="Calibri Light"/>
              </a:rPr>
              <a:t>Advantages: </a:t>
            </a:r>
            <a:r>
              <a:rPr lang="en-GB" sz="2000" dirty="0">
                <a:solidFill>
                  <a:srgbClr val="800080"/>
                </a:solidFill>
                <a:latin typeface="Calibri Light"/>
                <a:cs typeface="Calibri Light"/>
              </a:rPr>
              <a:t>Simpler pressure-vessel, pressure relief design and no liquid cryogens</a:t>
            </a:r>
            <a:endParaRPr lang="en-US"/>
          </a:p>
          <a:p>
            <a:pPr algn="ctr"/>
            <a:r>
              <a:rPr lang="en-GB" sz="28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Limitation: </a:t>
            </a:r>
            <a:r>
              <a:rPr lang="en-GB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Cooling power is limited to a few Watts at </a:t>
            </a:r>
            <a:r>
              <a:rPr lang="en-GB" sz="20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GB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K</a:t>
            </a:r>
          </a:p>
        </p:txBody>
      </p:sp>
    </p:spTree>
    <p:extLst>
      <p:ext uri="{BB962C8B-B14F-4D97-AF65-F5344CB8AC3E}">
        <p14:creationId xmlns:p14="http://schemas.microsoft.com/office/powerpoint/2010/main" val="1332405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Cryogen-free test stand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F342C4-E99C-44CB-B814-B5EE6A94D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96" y="1490662"/>
            <a:ext cx="3966778" cy="45617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AC3AB-EA58-4438-9AFC-0FFF71270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558" y="1490661"/>
            <a:ext cx="3805646" cy="4562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E9573A-C987-4E5F-8D1F-77010184C9B1}"/>
              </a:ext>
            </a:extLst>
          </p:cNvPr>
          <p:cNvSpPr txBox="1"/>
          <p:nvPr/>
        </p:nvSpPr>
        <p:spPr>
          <a:xfrm>
            <a:off x="1694417" y="869080"/>
            <a:ext cx="5755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K cryogen-free test stand at Fermilab</a:t>
            </a:r>
          </a:p>
        </p:txBody>
      </p:sp>
    </p:spTree>
    <p:extLst>
      <p:ext uri="{BB962C8B-B14F-4D97-AF65-F5344CB8AC3E}">
        <p14:creationId xmlns:p14="http://schemas.microsoft.com/office/powerpoint/2010/main" val="3572432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Procurement strategies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0F469AA-8308-497B-92F8-6E71B07F9B28}"/>
              </a:ext>
            </a:extLst>
          </p:cNvPr>
          <p:cNvSpPr txBox="1">
            <a:spLocks noChangeArrowheads="1"/>
          </p:cNvSpPr>
          <p:nvPr/>
        </p:nvSpPr>
        <p:spPr>
          <a:xfrm>
            <a:off x="869769" y="1505494"/>
            <a:ext cx="7404463" cy="38470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Design and build in-house </a:t>
            </a:r>
          </a:p>
          <a:p>
            <a:pPr>
              <a:defRPr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Design and procure “to print” </a:t>
            </a:r>
          </a:p>
          <a:p>
            <a:pPr>
              <a:defRPr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Detail interfaces and critical areas but not entire object -- procure to specs and drawings </a:t>
            </a:r>
          </a:p>
          <a:p>
            <a:pPr>
              <a:defRPr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Performance specification with only a few key interfaces detailed </a:t>
            </a:r>
          </a:p>
        </p:txBody>
      </p:sp>
    </p:spTree>
    <p:extLst>
      <p:ext uri="{BB962C8B-B14F-4D97-AF65-F5344CB8AC3E}">
        <p14:creationId xmlns:p14="http://schemas.microsoft.com/office/powerpoint/2010/main" val="2311049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Procurement strategies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0AE1A85-A2B7-47C6-8751-2E6C38BE933D}"/>
              </a:ext>
            </a:extLst>
          </p:cNvPr>
          <p:cNvSpPr txBox="1">
            <a:spLocks noChangeArrowheads="1"/>
          </p:cNvSpPr>
          <p:nvPr/>
        </p:nvSpPr>
        <p:spPr>
          <a:xfrm>
            <a:off x="800100" y="1343297"/>
            <a:ext cx="7543800" cy="43434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 vessels and stands with end boxes are typically unique -- one or a few-of-a-kind </a:t>
            </a:r>
          </a:p>
          <a:p>
            <a:pPr>
              <a:defRPr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Industry is small and specialized </a:t>
            </a:r>
          </a:p>
          <a:p>
            <a:pPr>
              <a:defRPr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Designs often contain new, risky, or erroneous features </a:t>
            </a:r>
          </a:p>
          <a:p>
            <a:pPr>
              <a:defRPr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Close collaboration with a vendor is critical </a:t>
            </a:r>
          </a:p>
          <a:p>
            <a:pPr lvl="1"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Frequent (once per week or more) inspections and meetings at the vendor</a:t>
            </a:r>
          </a:p>
        </p:txBody>
      </p:sp>
    </p:spTree>
    <p:extLst>
      <p:ext uri="{BB962C8B-B14F-4D97-AF65-F5344CB8AC3E}">
        <p14:creationId xmlns:p14="http://schemas.microsoft.com/office/powerpoint/2010/main" val="3024509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893567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Design, procurement, installation</a:t>
            </a:r>
            <a:b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timescales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D424257-CA0D-4BAE-B654-BE09BFD30050}"/>
              </a:ext>
            </a:extLst>
          </p:cNvPr>
          <p:cNvSpPr txBox="1">
            <a:spLocks noChangeArrowheads="1"/>
          </p:cNvSpPr>
          <p:nvPr/>
        </p:nvSpPr>
        <p:spPr>
          <a:xfrm>
            <a:off x="538843" y="1495697"/>
            <a:ext cx="8066314" cy="466997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Design of a new cryogenic box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0.5 or more man-years engineering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1.0 or more man-years drafting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Typically 6 - 9 months calendar time 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Procurement -- another 6 - 12 months 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Installation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Complexity of instrumentation, controls, interfaces are often underestimated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Several months 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Result -- two years or more</a:t>
            </a:r>
          </a:p>
        </p:txBody>
      </p:sp>
    </p:spTree>
    <p:extLst>
      <p:ext uri="{BB962C8B-B14F-4D97-AF65-F5344CB8AC3E}">
        <p14:creationId xmlns:p14="http://schemas.microsoft.com/office/powerpoint/2010/main" val="832276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Operations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3D5BCCA-15D4-41DC-AAA6-D21F311F1DCD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079864"/>
            <a:ext cx="7772400" cy="460683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Common problems encountered </a:t>
            </a:r>
          </a:p>
          <a:p>
            <a:pPr lvl="1"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 gas in adds large amount of heat </a:t>
            </a:r>
          </a:p>
          <a:p>
            <a:pPr lvl="2"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very small leak via a valve isolating warmer helium from the lower temperature system may be a hidden source of heat </a:t>
            </a:r>
          </a:p>
          <a:p>
            <a:pPr lvl="2"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mg/sec at 300 K ==&gt; 1.5 Watts to 4.5 K!    </a:t>
            </a:r>
          </a:p>
          <a:p>
            <a:pPr lvl="1"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Air leak in (contamination)</a:t>
            </a:r>
          </a:p>
          <a:p>
            <a:pPr lvl="2"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Sub-atmospheric operation for &lt;4.2 K provides risk of air inleaks, especially through instrumentation and other seals </a:t>
            </a:r>
          </a:p>
        </p:txBody>
      </p:sp>
    </p:spTree>
    <p:extLst>
      <p:ext uri="{BB962C8B-B14F-4D97-AF65-F5344CB8AC3E}">
        <p14:creationId xmlns:p14="http://schemas.microsoft.com/office/powerpoint/2010/main" val="500027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More on operations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A37D4D5-956B-4899-8B5A-FFADF1F192BB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34588"/>
            <a:ext cx="7772400" cy="43434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Instrumentation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Generally allow a period of “thermal studies” upon startup of a new test system 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Check instrumentation 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 operating procedures 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Verify thermal performance</a:t>
            </a:r>
          </a:p>
        </p:txBody>
      </p:sp>
    </p:spTree>
    <p:extLst>
      <p:ext uri="{BB962C8B-B14F-4D97-AF65-F5344CB8AC3E}">
        <p14:creationId xmlns:p14="http://schemas.microsoft.com/office/powerpoint/2010/main" val="934550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References and further reading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0925C04-4730-4416-A4D3-100C87B76ABA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887308"/>
            <a:ext cx="7772400" cy="536544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P.O. Mazur and T.J. Peterson, “A Cryogenic Test Stand for Full Length SSC Magnets with Superfluid Capability,” Advances in Cryogenic Engineering, Volume 35A, pg. 785.</a:t>
            </a:r>
          </a:p>
          <a:p>
            <a:pPr marL="285750" lvl="1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T. J. Peterson, et al, “A 1400 Liter 1.8 K Test Facility,” Advances in Cryogenic Engineering, Volume 43A, pg. 541. </a:t>
            </a:r>
          </a:p>
          <a:p>
            <a:pPr marL="285750" lvl="1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R.H. </a:t>
            </a:r>
            <a:r>
              <a:rPr lang="en-US" sz="18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Carcagno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et al, “A Cryogenic Test Stand for LHC Quadrupole Magnets,” Advances in Cryogenic Engineering, Volume 49A, pg. 225.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Pattalwar, S., et al. "CRYOGENIC PERFORMANCE OF THE VERTICAL CRYOSTAT FOR QUALIFYING ESS SRF HIGH-BETA CAVITIES." </a:t>
            </a:r>
            <a:r>
              <a:rPr lang="en-US" sz="18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19th International Conference on RF Superconductivity (SRF'19), Dresden, Germany, 30 June-05 July 2019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JACOW Publishing, Geneva, Switzerland, 2019.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Bizel-Bizellot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L., et al. "Cryogenic safety considerations for Vertical Test Facility for qualifying high-β SRF cavities for the European Spallation Source." </a:t>
            </a:r>
            <a:r>
              <a:rPr lang="en-US" sz="18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IOP Conference Series: Materials Science and Engineering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Vol. 502. No. 1. IOP Publishing, 2019.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Smith, P. A., et al. "ESS High Beta Cavity Test Preparations at Daresbury Laboratory." </a:t>
            </a:r>
            <a:r>
              <a:rPr lang="en-US" sz="18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SRF17, Lanzhou, China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(2017).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 C Dhuley </a:t>
            </a:r>
            <a:r>
              <a:rPr lang="da-DK" sz="18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 al</a:t>
            </a:r>
            <a:r>
              <a:rPr lang="da-DK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2020 </a:t>
            </a:r>
            <a:r>
              <a:rPr lang="da-DK" sz="18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IOP Conf. Ser.: Mater. Sci. Eng.</a:t>
            </a:r>
            <a:r>
              <a:rPr lang="da-DK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a-DK" sz="1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755</a:t>
            </a:r>
            <a:r>
              <a:rPr lang="da-DK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012136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9612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739560-B0D1-48EF-8929-4341E8B5A7BA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246414"/>
            <a:ext cx="7772400" cy="436517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 </a:t>
            </a:r>
            <a:r>
              <a:rPr lang="en-US" sz="32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dewars</a:t>
            </a: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test stands for SRF cavities and magnets </a:t>
            </a:r>
          </a:p>
          <a:p>
            <a:pPr lvl="1">
              <a:defRPr/>
            </a:pP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Vertical test stands</a:t>
            </a:r>
          </a:p>
          <a:p>
            <a:pPr lvl="2">
              <a:defRPr/>
            </a:pP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Saturated bath test </a:t>
            </a:r>
            <a:r>
              <a:rPr lang="en-US" sz="24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dewars</a:t>
            </a: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lvl="2">
              <a:defRPr/>
            </a:pP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Double bath test </a:t>
            </a:r>
            <a:r>
              <a:rPr lang="en-US" sz="24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dewars</a:t>
            </a:r>
            <a:endParaRPr lang="en-US" sz="24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>
              <a:defRPr/>
            </a:pP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Horizontal test stands</a:t>
            </a:r>
          </a:p>
          <a:p>
            <a:pPr lvl="1">
              <a:defRPr/>
            </a:pP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‘Horizontal’ vertical test stand</a:t>
            </a:r>
          </a:p>
          <a:p>
            <a:pPr lvl="1">
              <a:defRPr/>
            </a:pP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Cryogen-free test stand</a:t>
            </a:r>
          </a:p>
          <a:p>
            <a:pPr>
              <a:defRPr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Procurement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C1F519CF-28E2-4AAA-A4B9-AA9F92170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Saturated </a:t>
            </a:r>
            <a:r>
              <a:rPr lang="en-US" sz="3800" i="1" dirty="0">
                <a:latin typeface="Helvetica" panose="020B0604020202020204" pitchFamily="34" charset="0"/>
                <a:cs typeface="Helvetica" panose="020B0604020202020204" pitchFamily="34" charset="0"/>
              </a:rPr>
              <a:t>vs.</a:t>
            </a:r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 subcooled helium bath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F648AD-4021-4066-AFFF-0273367AD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48" name="Rectangle 3">
            <a:extLst>
              <a:ext uri="{FF2B5EF4-FFF2-40B4-BE49-F238E27FC236}">
                <a16:creationId xmlns:a16="http://schemas.microsoft.com/office/drawing/2014/main" id="{F5522078-FCDC-415F-A803-EF8F064655D1}"/>
              </a:ext>
            </a:extLst>
          </p:cNvPr>
          <p:cNvSpPr txBox="1">
            <a:spLocks noChangeArrowheads="1"/>
          </p:cNvSpPr>
          <p:nvPr/>
        </p:nvSpPr>
        <p:spPr>
          <a:xfrm>
            <a:off x="522256" y="869404"/>
            <a:ext cx="8278812" cy="540947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Accelerator magnets are often cooled with subcooled liquid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Typically working near the limit of the superconductor with large stored energy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Ensure complete liquid coverage and penetration</a:t>
            </a:r>
          </a:p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Superconducting RF cavities are generally cooled with a saturated bath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Large surface heat transfer in pool boiling for local hot spots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Very stable pressures, avoid impact pressure variation on cavity tune</a:t>
            </a:r>
          </a:p>
          <a:p>
            <a:pPr>
              <a:lnSpc>
                <a:spcPct val="90000"/>
              </a:lnSpc>
              <a:defRPr/>
            </a:pPr>
            <a:r>
              <a:rPr lang="en-US" sz="3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Magnet and SRF test stands are designed accordingly</a:t>
            </a:r>
          </a:p>
        </p:txBody>
      </p:sp>
    </p:spTree>
    <p:extLst>
      <p:ext uri="{BB962C8B-B14F-4D97-AF65-F5344CB8AC3E}">
        <p14:creationId xmlns:p14="http://schemas.microsoft.com/office/powerpoint/2010/main" val="3083155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VTS-topSection">
            <a:extLst>
              <a:ext uri="{FF2B5EF4-FFF2-40B4-BE49-F238E27FC236}">
                <a16:creationId xmlns:a16="http://schemas.microsoft.com/office/drawing/2014/main" id="{19E3114A-42E5-4213-9734-B4032464A0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2491" y="960597"/>
            <a:ext cx="2579915" cy="397108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C1F519CF-28E2-4AAA-A4B9-AA9F92170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Saturated bath dewar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772F9B-1CA0-414D-AE40-E4F25A8EF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4" name="Rectangle 1028">
            <a:extLst>
              <a:ext uri="{FF2B5EF4-FFF2-40B4-BE49-F238E27FC236}">
                <a16:creationId xmlns:a16="http://schemas.microsoft.com/office/drawing/2014/main" id="{FBE210D4-7F07-4C02-BCDA-FB6C6237B770}"/>
              </a:ext>
            </a:extLst>
          </p:cNvPr>
          <p:cNvSpPr txBox="1">
            <a:spLocks noChangeArrowheads="1"/>
          </p:cNvSpPr>
          <p:nvPr/>
        </p:nvSpPr>
        <p:spPr>
          <a:xfrm>
            <a:off x="346165" y="1141547"/>
            <a:ext cx="5327323" cy="490074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Simple, in principle </a:t>
            </a:r>
          </a:p>
          <a:p>
            <a:pPr lvl="1">
              <a:defRPr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Essentially a “bucket” of liquid helium </a:t>
            </a:r>
          </a:p>
          <a:p>
            <a:pPr>
              <a:defRPr/>
            </a:pPr>
            <a:r>
              <a:rPr lang="en-US" sz="32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Entirely at saturation pressure </a:t>
            </a:r>
          </a:p>
          <a:p>
            <a:pPr>
              <a:defRPr/>
            </a:pPr>
            <a:r>
              <a:rPr lang="en-US" sz="32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Very stable pressure and temperature </a:t>
            </a:r>
          </a:p>
          <a:p>
            <a:pPr>
              <a:defRPr/>
            </a:pPr>
            <a:r>
              <a:rPr lang="en-US" sz="32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 heat load due to simple “hanging” construction of LHe vessel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901206-45E0-4C69-A726-0E769E26C9CB}"/>
              </a:ext>
            </a:extLst>
          </p:cNvPr>
          <p:cNvSpPr txBox="1"/>
          <p:nvPr/>
        </p:nvSpPr>
        <p:spPr>
          <a:xfrm>
            <a:off x="5970814" y="4979282"/>
            <a:ext cx="2203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CAD rendering of SRF cavity vertical test stand (VTS) at Fermilab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A5D010-BE39-4A30-823F-62A9D2980B49}"/>
              </a:ext>
            </a:extLst>
          </p:cNvPr>
          <p:cNvSpPr txBox="1"/>
          <p:nvPr/>
        </p:nvSpPr>
        <p:spPr>
          <a:xfrm>
            <a:off x="8065080" y="4093922"/>
            <a:ext cx="78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Vacuum vessel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0C8D4-8CA8-482B-9839-7217F617FB61}"/>
              </a:ext>
            </a:extLst>
          </p:cNvPr>
          <p:cNvSpPr txBox="1"/>
          <p:nvPr/>
        </p:nvSpPr>
        <p:spPr>
          <a:xfrm>
            <a:off x="8065080" y="2729639"/>
            <a:ext cx="922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LHe vessel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D16EAA-378F-41F8-8EE2-BE85896C857F}"/>
              </a:ext>
            </a:extLst>
          </p:cNvPr>
          <p:cNvSpPr txBox="1"/>
          <p:nvPr/>
        </p:nvSpPr>
        <p:spPr>
          <a:xfrm>
            <a:off x="8065080" y="3202279"/>
            <a:ext cx="78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Thermal shield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722CA5-990D-4319-B37A-941361EB5C0B}"/>
              </a:ext>
            </a:extLst>
          </p:cNvPr>
          <p:cNvCxnSpPr>
            <a:stCxn id="10" idx="1"/>
          </p:cNvCxnSpPr>
          <p:nvPr/>
        </p:nvCxnSpPr>
        <p:spPr>
          <a:xfrm flipH="1">
            <a:off x="7480663" y="2883528"/>
            <a:ext cx="584417" cy="416935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1C8C69-5167-4F47-B8CE-D8993786F7AF}"/>
              </a:ext>
            </a:extLst>
          </p:cNvPr>
          <p:cNvCxnSpPr/>
          <p:nvPr/>
        </p:nvCxnSpPr>
        <p:spPr>
          <a:xfrm flipH="1">
            <a:off x="7798314" y="3719758"/>
            <a:ext cx="584417" cy="416935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8FDCBC-3C60-47BF-8645-483725216EF4}"/>
              </a:ext>
            </a:extLst>
          </p:cNvPr>
          <p:cNvCxnSpPr>
            <a:cxnSpLocks/>
          </p:cNvCxnSpPr>
          <p:nvPr/>
        </p:nvCxnSpPr>
        <p:spPr>
          <a:xfrm flipH="1">
            <a:off x="7772871" y="4463545"/>
            <a:ext cx="363111" cy="259050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22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F7552C-13D1-40FF-9757-4129FFE5F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3" name="Title 6">
            <a:extLst>
              <a:ext uri="{FF2B5EF4-FFF2-40B4-BE49-F238E27FC236}">
                <a16:creationId xmlns:a16="http://schemas.microsoft.com/office/drawing/2014/main" id="{2BD8DC1C-E413-48AA-A66F-68066304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Saturated bath dewar</a:t>
            </a:r>
          </a:p>
        </p:txBody>
      </p:sp>
      <p:pic>
        <p:nvPicPr>
          <p:cNvPr id="54" name="Picture 8" descr="VTCschemeRR">
            <a:extLst>
              <a:ext uri="{FF2B5EF4-FFF2-40B4-BE49-F238E27FC236}">
                <a16:creationId xmlns:a16="http://schemas.microsoft.com/office/drawing/2014/main" id="{26A7CA49-5110-4B5C-B261-59A9A0B34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2" y="749501"/>
            <a:ext cx="8205629" cy="554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2ADB31-771A-B048-9A5F-71EE6E87DBD6}"/>
              </a:ext>
            </a:extLst>
          </p:cNvPr>
          <p:cNvSpPr txBox="1"/>
          <p:nvPr/>
        </p:nvSpPr>
        <p:spPr>
          <a:xfrm>
            <a:off x="190685" y="2644260"/>
            <a:ext cx="78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Thermal shield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C636DC0-42CB-65AB-51FA-18B28362CD71}"/>
              </a:ext>
            </a:extLst>
          </p:cNvPr>
          <p:cNvCxnSpPr>
            <a:cxnSpLocks/>
          </p:cNvCxnSpPr>
          <p:nvPr/>
        </p:nvCxnSpPr>
        <p:spPr>
          <a:xfrm>
            <a:off x="508336" y="3161739"/>
            <a:ext cx="635839" cy="706876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B54FE68-E9C0-6428-0A2E-034821BFA116}"/>
              </a:ext>
            </a:extLst>
          </p:cNvPr>
          <p:cNvSpPr txBox="1"/>
          <p:nvPr/>
        </p:nvSpPr>
        <p:spPr>
          <a:xfrm>
            <a:off x="74285" y="4355532"/>
            <a:ext cx="78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Vacuum vessel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519470-E5A8-DF22-0900-9F3021CA024E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468392" y="4878752"/>
            <a:ext cx="281885" cy="253359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484738D-F137-6A9B-D0D1-3894D7C03C67}"/>
              </a:ext>
            </a:extLst>
          </p:cNvPr>
          <p:cNvCxnSpPr>
            <a:cxnSpLocks/>
          </p:cNvCxnSpPr>
          <p:nvPr/>
        </p:nvCxnSpPr>
        <p:spPr>
          <a:xfrm>
            <a:off x="4571206" y="4783014"/>
            <a:ext cx="3055014" cy="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10BC79-966F-529F-16EA-1264FA1E2BCB}"/>
              </a:ext>
            </a:extLst>
          </p:cNvPr>
          <p:cNvCxnSpPr>
            <a:cxnSpLocks/>
          </p:cNvCxnSpPr>
          <p:nvPr/>
        </p:nvCxnSpPr>
        <p:spPr>
          <a:xfrm>
            <a:off x="4571206" y="4637617"/>
            <a:ext cx="0" cy="188383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FE494B7-A6DE-0968-F8D8-D730CEE5CE86}"/>
              </a:ext>
            </a:extLst>
          </p:cNvPr>
          <p:cNvCxnSpPr>
            <a:cxnSpLocks/>
          </p:cNvCxnSpPr>
          <p:nvPr/>
        </p:nvCxnSpPr>
        <p:spPr>
          <a:xfrm flipH="1">
            <a:off x="2940050" y="5870575"/>
            <a:ext cx="4972050" cy="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DA163D-56F3-91CB-ECF0-020595F5BDBA}"/>
              </a:ext>
            </a:extLst>
          </p:cNvPr>
          <p:cNvCxnSpPr>
            <a:cxnSpLocks/>
          </p:cNvCxnSpPr>
          <p:nvPr/>
        </p:nvCxnSpPr>
        <p:spPr>
          <a:xfrm>
            <a:off x="7912100" y="3632200"/>
            <a:ext cx="0" cy="220980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05B6886-9AC1-5D30-4499-84F299A6A625}"/>
              </a:ext>
            </a:extLst>
          </p:cNvPr>
          <p:cNvCxnSpPr>
            <a:cxnSpLocks/>
          </p:cNvCxnSpPr>
          <p:nvPr/>
        </p:nvCxnSpPr>
        <p:spPr>
          <a:xfrm flipV="1">
            <a:off x="7602568" y="3722890"/>
            <a:ext cx="0" cy="1017139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B23BCD-FDFC-8BBB-E5C3-0E2870E5BE16}"/>
              </a:ext>
            </a:extLst>
          </p:cNvPr>
          <p:cNvCxnSpPr>
            <a:cxnSpLocks/>
          </p:cNvCxnSpPr>
          <p:nvPr/>
        </p:nvCxnSpPr>
        <p:spPr>
          <a:xfrm flipV="1">
            <a:off x="2938947" y="5431971"/>
            <a:ext cx="1103" cy="46392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0EE61F-F374-4F6E-44F3-47C18EBED88E}"/>
              </a:ext>
            </a:extLst>
          </p:cNvPr>
          <p:cNvCxnSpPr>
            <a:cxnSpLocks/>
          </p:cNvCxnSpPr>
          <p:nvPr/>
        </p:nvCxnSpPr>
        <p:spPr>
          <a:xfrm>
            <a:off x="6667500" y="2215243"/>
            <a:ext cx="0" cy="1551214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EEE1D24-B3AC-9F74-4BBA-70DB4E2E4D41}"/>
              </a:ext>
            </a:extLst>
          </p:cNvPr>
          <p:cNvCxnSpPr>
            <a:cxnSpLocks/>
          </p:cNvCxnSpPr>
          <p:nvPr/>
        </p:nvCxnSpPr>
        <p:spPr>
          <a:xfrm flipH="1">
            <a:off x="4639890" y="3784146"/>
            <a:ext cx="2050151" cy="25854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378C2AA-A73A-2762-76C3-8AF62373ED98}"/>
              </a:ext>
            </a:extLst>
          </p:cNvPr>
          <p:cNvCxnSpPr>
            <a:cxnSpLocks/>
          </p:cNvCxnSpPr>
          <p:nvPr/>
        </p:nvCxnSpPr>
        <p:spPr>
          <a:xfrm>
            <a:off x="4639890" y="3784146"/>
            <a:ext cx="0" cy="515554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EF98AA8-613F-83F5-C47F-B81D9690A80B}"/>
              </a:ext>
            </a:extLst>
          </p:cNvPr>
          <p:cNvSpPr txBox="1"/>
          <p:nvPr/>
        </p:nvSpPr>
        <p:spPr>
          <a:xfrm>
            <a:off x="4858108" y="3888236"/>
            <a:ext cx="2148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Heater controls incoming stream between 4 and 10 K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690002F-997F-129E-3F1A-3BB5E0409981}"/>
              </a:ext>
            </a:extLst>
          </p:cNvPr>
          <p:cNvCxnSpPr>
            <a:cxnSpLocks/>
          </p:cNvCxnSpPr>
          <p:nvPr/>
        </p:nvCxnSpPr>
        <p:spPr>
          <a:xfrm flipH="1">
            <a:off x="4713767" y="4386094"/>
            <a:ext cx="320231" cy="34048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B709A-A45D-0940-DAE6-77EBA9EB9979}"/>
              </a:ext>
            </a:extLst>
          </p:cNvPr>
          <p:cNvCxnSpPr>
            <a:cxnSpLocks/>
          </p:cNvCxnSpPr>
          <p:nvPr/>
        </p:nvCxnSpPr>
        <p:spPr>
          <a:xfrm flipH="1">
            <a:off x="4140159" y="4792602"/>
            <a:ext cx="368046" cy="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81587FB-8AB9-AC8D-9DEC-20ED334D5FEB}"/>
              </a:ext>
            </a:extLst>
          </p:cNvPr>
          <p:cNvCxnSpPr>
            <a:cxnSpLocks/>
          </p:cNvCxnSpPr>
          <p:nvPr/>
        </p:nvCxnSpPr>
        <p:spPr>
          <a:xfrm flipH="1" flipV="1">
            <a:off x="4169229" y="3810000"/>
            <a:ext cx="634" cy="949294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4BC001C-DACC-0248-43DF-72CB99AB5F02}"/>
              </a:ext>
            </a:extLst>
          </p:cNvPr>
          <p:cNvCxnSpPr>
            <a:cxnSpLocks/>
          </p:cNvCxnSpPr>
          <p:nvPr/>
        </p:nvCxnSpPr>
        <p:spPr>
          <a:xfrm flipH="1">
            <a:off x="3831730" y="3810000"/>
            <a:ext cx="368046" cy="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F7C0469-E661-CC73-4659-279627778E53}"/>
              </a:ext>
            </a:extLst>
          </p:cNvPr>
          <p:cNvCxnSpPr>
            <a:cxnSpLocks/>
          </p:cNvCxnSpPr>
          <p:nvPr/>
        </p:nvCxnSpPr>
        <p:spPr>
          <a:xfrm flipH="1">
            <a:off x="3432629" y="4187371"/>
            <a:ext cx="465976" cy="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1CD817F-DBD3-658F-1456-E423084D97DE}"/>
              </a:ext>
            </a:extLst>
          </p:cNvPr>
          <p:cNvCxnSpPr>
            <a:cxnSpLocks/>
          </p:cNvCxnSpPr>
          <p:nvPr/>
        </p:nvCxnSpPr>
        <p:spPr>
          <a:xfrm flipH="1">
            <a:off x="2979016" y="3991428"/>
            <a:ext cx="368046" cy="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D85D4BF-C98C-F4E9-CF14-86F5405C027B}"/>
              </a:ext>
            </a:extLst>
          </p:cNvPr>
          <p:cNvCxnSpPr>
            <a:cxnSpLocks/>
          </p:cNvCxnSpPr>
          <p:nvPr/>
        </p:nvCxnSpPr>
        <p:spPr>
          <a:xfrm>
            <a:off x="2982645" y="4317845"/>
            <a:ext cx="885413" cy="0"/>
          </a:xfrm>
          <a:prstGeom prst="straightConnector1">
            <a:avLst/>
          </a:prstGeom>
          <a:ln w="53975"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68DEECE-18A7-D0BC-B7DD-2BD03F48D466}"/>
              </a:ext>
            </a:extLst>
          </p:cNvPr>
          <p:cNvCxnSpPr>
            <a:cxnSpLocks/>
          </p:cNvCxnSpPr>
          <p:nvPr/>
        </p:nvCxnSpPr>
        <p:spPr>
          <a:xfrm flipV="1">
            <a:off x="3859698" y="2670629"/>
            <a:ext cx="8360" cy="1647216"/>
          </a:xfrm>
          <a:prstGeom prst="straightConnector1">
            <a:avLst/>
          </a:prstGeom>
          <a:ln w="53975"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28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FECA65-E78E-444D-BC63-4C871C5D8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ECAA713-EBC5-4F1C-9BA6-ABE59CEC0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400" dirty="0">
                <a:latin typeface="Helvetica" panose="020B0604020202020204" pitchFamily="34" charset="0"/>
                <a:cs typeface="Helvetica" panose="020B0604020202020204" pitchFamily="34" charset="0"/>
              </a:rPr>
              <a:t>Saturated bath dewar – some issues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7385355D-0D42-4894-9497-0467B600A95D}"/>
              </a:ext>
            </a:extLst>
          </p:cNvPr>
          <p:cNvSpPr txBox="1">
            <a:spLocks noChangeArrowheads="1"/>
          </p:cNvSpPr>
          <p:nvPr/>
        </p:nvSpPr>
        <p:spPr>
          <a:xfrm>
            <a:off x="304799" y="892627"/>
            <a:ext cx="8464731" cy="522078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Sub-atmospheric for temperatures below 4.2 K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Many potential air inleaks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Air inleak may appear as operational problem without a clear cause 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example, low pump-down or cool-down rate </a:t>
            </a:r>
          </a:p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Large volume of liquid presents venting problem with loss of insulating vacuum to air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 much as 4 W/cm</a:t>
            </a:r>
            <a:r>
              <a:rPr lang="en-US" sz="2600" baseline="30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heat deposition on bare surface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Venting may be a design challenge for a low-pressure vessel (large pipes, etc.)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 use MLI even under a thermal shield in order to reduce venting flow rate with loss of vacuum </a:t>
            </a:r>
          </a:p>
        </p:txBody>
      </p:sp>
    </p:spTree>
    <p:extLst>
      <p:ext uri="{BB962C8B-B14F-4D97-AF65-F5344CB8AC3E}">
        <p14:creationId xmlns:p14="http://schemas.microsoft.com/office/powerpoint/2010/main" val="1535919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Double bath dewar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A831F750-6999-4236-8D20-D0669BBEB578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2008414"/>
            <a:ext cx="4848498" cy="291737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Saturated 4.4 K liquid above 1.2 bar, 2 K liquid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K liquid is subcooled, single phase liquid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Separated by a ‘lambda plate’</a:t>
            </a:r>
            <a:r>
              <a:rPr lang="en-US" sz="3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Lower heat load to 2 K</a:t>
            </a:r>
          </a:p>
        </p:txBody>
      </p:sp>
      <p:pic>
        <p:nvPicPr>
          <p:cNvPr id="39" name="Picture 9" descr="VMTFdewarDrawing">
            <a:extLst>
              <a:ext uri="{FF2B5EF4-FFF2-40B4-BE49-F238E27FC236}">
                <a16:creationId xmlns:a16="http://schemas.microsoft.com/office/drawing/2014/main" id="{8C3B7E0F-251F-4B05-A429-87B40C053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8225" y="762000"/>
            <a:ext cx="41021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50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327B722-8ABC-44D0-9148-C204953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Double bath dewar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AA99-36D0-4CE7-A48B-5E152897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DBC1CA-5713-4E76-A73F-2C402B646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63" y="783035"/>
            <a:ext cx="7077675" cy="555609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5861CF9-B1C6-05FB-298E-B5026BEA605F}"/>
              </a:ext>
            </a:extLst>
          </p:cNvPr>
          <p:cNvCxnSpPr>
            <a:cxnSpLocks/>
          </p:cNvCxnSpPr>
          <p:nvPr/>
        </p:nvCxnSpPr>
        <p:spPr>
          <a:xfrm>
            <a:off x="1439594" y="1941342"/>
            <a:ext cx="0" cy="4074941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24C9051-8A02-DBDA-E622-4315B37BB7BD}"/>
              </a:ext>
            </a:extLst>
          </p:cNvPr>
          <p:cNvCxnSpPr>
            <a:cxnSpLocks/>
          </p:cNvCxnSpPr>
          <p:nvPr/>
        </p:nvCxnSpPr>
        <p:spPr>
          <a:xfrm>
            <a:off x="1477108" y="6006905"/>
            <a:ext cx="6180406" cy="0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CCFFE6-9AEA-DEB3-D979-66663CD8374F}"/>
              </a:ext>
            </a:extLst>
          </p:cNvPr>
          <p:cNvCxnSpPr>
            <a:cxnSpLocks/>
          </p:cNvCxnSpPr>
          <p:nvPr/>
        </p:nvCxnSpPr>
        <p:spPr>
          <a:xfrm flipH="1" flipV="1">
            <a:off x="7657514" y="1448973"/>
            <a:ext cx="9378" cy="4557932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69D282-ABBC-9088-7D0B-E6B803F2EF58}"/>
              </a:ext>
            </a:extLst>
          </p:cNvPr>
          <p:cNvCxnSpPr>
            <a:cxnSpLocks/>
          </p:cNvCxnSpPr>
          <p:nvPr/>
        </p:nvCxnSpPr>
        <p:spPr>
          <a:xfrm>
            <a:off x="6469478" y="755650"/>
            <a:ext cx="0" cy="2100092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1E7A3A-9609-F50D-24F1-7DA0DD44DB42}"/>
              </a:ext>
            </a:extLst>
          </p:cNvPr>
          <p:cNvCxnSpPr>
            <a:cxnSpLocks/>
          </p:cNvCxnSpPr>
          <p:nvPr/>
        </p:nvCxnSpPr>
        <p:spPr>
          <a:xfrm>
            <a:off x="6469478" y="2828925"/>
            <a:ext cx="620297" cy="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0CE129-B2D5-C4A6-A77C-D1A8005CBBE3}"/>
              </a:ext>
            </a:extLst>
          </p:cNvPr>
          <p:cNvCxnSpPr>
            <a:cxnSpLocks/>
          </p:cNvCxnSpPr>
          <p:nvPr/>
        </p:nvCxnSpPr>
        <p:spPr>
          <a:xfrm flipH="1">
            <a:off x="6178550" y="2828925"/>
            <a:ext cx="290928" cy="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E4FF246-14F4-D62B-9D4F-76B1FD07542C}"/>
              </a:ext>
            </a:extLst>
          </p:cNvPr>
          <p:cNvCxnSpPr>
            <a:cxnSpLocks/>
          </p:cNvCxnSpPr>
          <p:nvPr/>
        </p:nvCxnSpPr>
        <p:spPr>
          <a:xfrm flipV="1">
            <a:off x="7102475" y="2463800"/>
            <a:ext cx="0" cy="391942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F679036-6FB6-3872-7B89-8EDD1FB89081}"/>
              </a:ext>
            </a:extLst>
          </p:cNvPr>
          <p:cNvCxnSpPr>
            <a:cxnSpLocks/>
          </p:cNvCxnSpPr>
          <p:nvPr/>
        </p:nvCxnSpPr>
        <p:spPr>
          <a:xfrm flipV="1">
            <a:off x="6178550" y="2463800"/>
            <a:ext cx="0" cy="391942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278EC02-0C00-D0A8-A7D1-89B6DE9A578D}"/>
              </a:ext>
            </a:extLst>
          </p:cNvPr>
          <p:cNvCxnSpPr>
            <a:cxnSpLocks/>
          </p:cNvCxnSpPr>
          <p:nvPr/>
        </p:nvCxnSpPr>
        <p:spPr>
          <a:xfrm>
            <a:off x="7172325" y="2381250"/>
            <a:ext cx="244475" cy="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233B99D-1767-1512-25E0-E09D8E24B3A0}"/>
              </a:ext>
            </a:extLst>
          </p:cNvPr>
          <p:cNvCxnSpPr>
            <a:cxnSpLocks/>
          </p:cNvCxnSpPr>
          <p:nvPr/>
        </p:nvCxnSpPr>
        <p:spPr>
          <a:xfrm flipH="1">
            <a:off x="4016375" y="2381250"/>
            <a:ext cx="2082800" cy="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7E6A8E1-02A8-4515-491B-ED402E2E629F}"/>
              </a:ext>
            </a:extLst>
          </p:cNvPr>
          <p:cNvCxnSpPr>
            <a:cxnSpLocks/>
          </p:cNvCxnSpPr>
          <p:nvPr/>
        </p:nvCxnSpPr>
        <p:spPr>
          <a:xfrm>
            <a:off x="7451725" y="2381250"/>
            <a:ext cx="0" cy="339090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AE4DBE9-58CC-077C-954D-0E36CC91E8A6}"/>
              </a:ext>
            </a:extLst>
          </p:cNvPr>
          <p:cNvCxnSpPr>
            <a:cxnSpLocks/>
          </p:cNvCxnSpPr>
          <p:nvPr/>
        </p:nvCxnSpPr>
        <p:spPr>
          <a:xfrm>
            <a:off x="4016375" y="2359025"/>
            <a:ext cx="0" cy="40005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F1FDE85-E6F7-6ECD-605A-D880165EB3AB}"/>
              </a:ext>
            </a:extLst>
          </p:cNvPr>
          <p:cNvCxnSpPr>
            <a:cxnSpLocks/>
          </p:cNvCxnSpPr>
          <p:nvPr/>
        </p:nvCxnSpPr>
        <p:spPr>
          <a:xfrm flipH="1">
            <a:off x="3352800" y="5772150"/>
            <a:ext cx="4098925" cy="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DC9971C-F22A-9ED2-C5D1-44280552A0DC}"/>
              </a:ext>
            </a:extLst>
          </p:cNvPr>
          <p:cNvCxnSpPr>
            <a:cxnSpLocks/>
          </p:cNvCxnSpPr>
          <p:nvPr/>
        </p:nvCxnSpPr>
        <p:spPr>
          <a:xfrm flipH="1">
            <a:off x="2978150" y="2759075"/>
            <a:ext cx="1066800" cy="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403F6E3-96B5-C848-83DC-9E5D913C32C8}"/>
              </a:ext>
            </a:extLst>
          </p:cNvPr>
          <p:cNvCxnSpPr>
            <a:cxnSpLocks/>
          </p:cNvCxnSpPr>
          <p:nvPr/>
        </p:nvCxnSpPr>
        <p:spPr>
          <a:xfrm flipV="1">
            <a:off x="3352800" y="4718050"/>
            <a:ext cx="0" cy="105410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711FBC3-E3EF-2ECA-437E-D83A90005B42}"/>
              </a:ext>
            </a:extLst>
          </p:cNvPr>
          <p:cNvCxnSpPr>
            <a:cxnSpLocks/>
          </p:cNvCxnSpPr>
          <p:nvPr/>
        </p:nvCxnSpPr>
        <p:spPr>
          <a:xfrm flipV="1">
            <a:off x="3352799" y="3124200"/>
            <a:ext cx="342901" cy="159385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8DC79C8-BA5B-180F-DD9D-C94140FE4260}"/>
              </a:ext>
            </a:extLst>
          </p:cNvPr>
          <p:cNvCxnSpPr>
            <a:cxnSpLocks/>
          </p:cNvCxnSpPr>
          <p:nvPr/>
        </p:nvCxnSpPr>
        <p:spPr>
          <a:xfrm flipH="1" flipV="1">
            <a:off x="3695700" y="2809623"/>
            <a:ext cx="3175" cy="19720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861D55B-1CCD-DE7F-D75B-2A18CF368E93}"/>
              </a:ext>
            </a:extLst>
          </p:cNvPr>
          <p:cNvSpPr txBox="1"/>
          <p:nvPr/>
        </p:nvSpPr>
        <p:spPr>
          <a:xfrm>
            <a:off x="1365731" y="2659771"/>
            <a:ext cx="788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Lambda plate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F555ADA-7222-10CE-FD38-35AD7AD28B4D}"/>
              </a:ext>
            </a:extLst>
          </p:cNvPr>
          <p:cNvCxnSpPr>
            <a:cxnSpLocks/>
          </p:cNvCxnSpPr>
          <p:nvPr/>
        </p:nvCxnSpPr>
        <p:spPr>
          <a:xfrm>
            <a:off x="1723895" y="3098018"/>
            <a:ext cx="334105" cy="188379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27A6E04-0F8D-E20C-75DD-E192B2A67720}"/>
              </a:ext>
            </a:extLst>
          </p:cNvPr>
          <p:cNvCxnSpPr>
            <a:cxnSpLocks/>
          </p:cNvCxnSpPr>
          <p:nvPr/>
        </p:nvCxnSpPr>
        <p:spPr>
          <a:xfrm>
            <a:off x="3776839" y="3072618"/>
            <a:ext cx="356104" cy="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D20622E-86DE-4693-805E-CFCFBBE3D4F7}"/>
              </a:ext>
            </a:extLst>
          </p:cNvPr>
          <p:cNvCxnSpPr>
            <a:cxnSpLocks/>
          </p:cNvCxnSpPr>
          <p:nvPr/>
        </p:nvCxnSpPr>
        <p:spPr>
          <a:xfrm flipV="1">
            <a:off x="4132943" y="2619829"/>
            <a:ext cx="0" cy="452789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40BB5C-8177-E9AD-ECF6-25D7CDF3046E}"/>
              </a:ext>
            </a:extLst>
          </p:cNvPr>
          <p:cNvCxnSpPr>
            <a:cxnSpLocks/>
          </p:cNvCxnSpPr>
          <p:nvPr/>
        </p:nvCxnSpPr>
        <p:spPr>
          <a:xfrm flipV="1">
            <a:off x="4132943" y="2611657"/>
            <a:ext cx="350431" cy="4348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587BF4A-A904-B0B7-378C-F723969C56C3}"/>
              </a:ext>
            </a:extLst>
          </p:cNvPr>
          <p:cNvCxnSpPr>
            <a:cxnSpLocks/>
          </p:cNvCxnSpPr>
          <p:nvPr/>
        </p:nvCxnSpPr>
        <p:spPr>
          <a:xfrm>
            <a:off x="4483374" y="2616005"/>
            <a:ext cx="7616" cy="53340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AC0AD8F-7753-1B0C-B0BE-7010F737FE30}"/>
              </a:ext>
            </a:extLst>
          </p:cNvPr>
          <p:cNvCxnSpPr>
            <a:cxnSpLocks/>
          </p:cNvCxnSpPr>
          <p:nvPr/>
        </p:nvCxnSpPr>
        <p:spPr>
          <a:xfrm>
            <a:off x="4459873" y="3124200"/>
            <a:ext cx="1245101" cy="0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F48274-55A5-A428-28E7-52AC8C49BEE4}"/>
              </a:ext>
            </a:extLst>
          </p:cNvPr>
          <p:cNvCxnSpPr>
            <a:cxnSpLocks/>
          </p:cNvCxnSpPr>
          <p:nvPr/>
        </p:nvCxnSpPr>
        <p:spPr>
          <a:xfrm flipH="1" flipV="1">
            <a:off x="5717796" y="2908223"/>
            <a:ext cx="7616" cy="231848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C1CD9ED-B170-28D3-378E-140F46987234}"/>
              </a:ext>
            </a:extLst>
          </p:cNvPr>
          <p:cNvCxnSpPr>
            <a:cxnSpLocks/>
          </p:cNvCxnSpPr>
          <p:nvPr/>
        </p:nvCxnSpPr>
        <p:spPr>
          <a:xfrm>
            <a:off x="5945688" y="2845888"/>
            <a:ext cx="10004" cy="566457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A3D883B-CF6C-BF7C-1540-CA930A4B5599}"/>
              </a:ext>
            </a:extLst>
          </p:cNvPr>
          <p:cNvCxnSpPr>
            <a:cxnSpLocks/>
          </p:cNvCxnSpPr>
          <p:nvPr/>
        </p:nvCxnSpPr>
        <p:spPr>
          <a:xfrm flipH="1" flipV="1">
            <a:off x="4630057" y="3374825"/>
            <a:ext cx="1325635" cy="16171"/>
          </a:xfrm>
          <a:prstGeom prst="straightConnector1">
            <a:avLst/>
          </a:prstGeom>
          <a:ln w="53975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10C7903D-230F-F519-9DC1-9E4B96529526}"/>
              </a:ext>
            </a:extLst>
          </p:cNvPr>
          <p:cNvCxnSpPr>
            <a:cxnSpLocks/>
          </p:cNvCxnSpPr>
          <p:nvPr/>
        </p:nvCxnSpPr>
        <p:spPr>
          <a:xfrm flipV="1">
            <a:off x="4413675" y="755650"/>
            <a:ext cx="0" cy="2436557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FEFDB3B-64B2-08BD-0E17-9C1AA0949377}"/>
              </a:ext>
            </a:extLst>
          </p:cNvPr>
          <p:cNvCxnSpPr>
            <a:cxnSpLocks/>
          </p:cNvCxnSpPr>
          <p:nvPr/>
        </p:nvCxnSpPr>
        <p:spPr>
          <a:xfrm flipV="1">
            <a:off x="3635346" y="679629"/>
            <a:ext cx="0" cy="1879421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D7DFAF28-23D9-606A-F7D2-A068445C7287}"/>
              </a:ext>
            </a:extLst>
          </p:cNvPr>
          <p:cNvSpPr txBox="1"/>
          <p:nvPr/>
        </p:nvSpPr>
        <p:spPr>
          <a:xfrm>
            <a:off x="5250740" y="3529978"/>
            <a:ext cx="1496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K to 2 K heat exchanger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8F1DD0D-268E-A378-1EE3-16635BC8197C}"/>
              </a:ext>
            </a:extLst>
          </p:cNvPr>
          <p:cNvCxnSpPr>
            <a:cxnSpLocks/>
          </p:cNvCxnSpPr>
          <p:nvPr/>
        </p:nvCxnSpPr>
        <p:spPr>
          <a:xfrm flipH="1">
            <a:off x="4677946" y="3791588"/>
            <a:ext cx="572794" cy="0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96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92" grpId="0"/>
    </p:bld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BAB52EC-800C-47DB-856D-403D8606D48A}" vid="{72BDEEEA-038A-4276-9BC1-96D3DCF6C1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Fermi_normalScreen</Template>
  <TotalTime>5838</TotalTime>
  <Words>1917</Words>
  <Application>Microsoft Office PowerPoint</Application>
  <PresentationFormat>On-screen Show (4:3)</PresentationFormat>
  <Paragraphs>244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Helvetica</vt:lpstr>
      <vt:lpstr>Lucida Grande</vt:lpstr>
      <vt:lpstr>Times New Roman</vt:lpstr>
      <vt:lpstr>Fermilab_PPT_090815</vt:lpstr>
      <vt:lpstr>PowerPoint Presentation</vt:lpstr>
      <vt:lpstr>Content courtesy</vt:lpstr>
      <vt:lpstr>Outline</vt:lpstr>
      <vt:lpstr>Saturated vs. subcooled helium bath</vt:lpstr>
      <vt:lpstr>Saturated bath dewar</vt:lpstr>
      <vt:lpstr>Saturated bath dewar</vt:lpstr>
      <vt:lpstr>Saturated bath dewar – some issues</vt:lpstr>
      <vt:lpstr>Double bath dewar</vt:lpstr>
      <vt:lpstr>Double bath dewar</vt:lpstr>
      <vt:lpstr>Double bath dewar</vt:lpstr>
      <vt:lpstr>Double bath dewar</vt:lpstr>
      <vt:lpstr>Double bath dewar – some issues</vt:lpstr>
      <vt:lpstr>Horizontal test stands</vt:lpstr>
      <vt:lpstr>SRF cavity test stand</vt:lpstr>
      <vt:lpstr>SRF cavity test stand</vt:lpstr>
      <vt:lpstr>SRF cavity test stand</vt:lpstr>
      <vt:lpstr>Horizontal test stand for magnets</vt:lpstr>
      <vt:lpstr>Horizontal test stand for magnets</vt:lpstr>
      <vt:lpstr>Providing 2 K on a test stand</vt:lpstr>
      <vt:lpstr>“Horizontal” VTS at STFC Daresbury</vt:lpstr>
      <vt:lpstr>“Horizontal” VTS at STFC Daresbury</vt:lpstr>
      <vt:lpstr>Cryogen-free test stand</vt:lpstr>
      <vt:lpstr>Cryogen-free test stand</vt:lpstr>
      <vt:lpstr>Procurement strategies</vt:lpstr>
      <vt:lpstr>Procurement strategies</vt:lpstr>
      <vt:lpstr>Design, procurement, installation timescales</vt:lpstr>
      <vt:lpstr>Operations</vt:lpstr>
      <vt:lpstr>More on operations</vt:lpstr>
      <vt:lpstr>References and further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 Dhuley</dc:creator>
  <cp:lastModifiedBy>Irina Novitski x2831,3896 13429N</cp:lastModifiedBy>
  <cp:revision>374</cp:revision>
  <cp:lastPrinted>2014-01-20T19:40:21Z</cp:lastPrinted>
  <dcterms:created xsi:type="dcterms:W3CDTF">2021-03-12T12:26:54Z</dcterms:created>
  <dcterms:modified xsi:type="dcterms:W3CDTF">2025-02-03T13:56:14Z</dcterms:modified>
</cp:coreProperties>
</file>